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4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32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3E0A71-CC33-4FA6-92D5-6BE749078B51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75D0E0-3C45-4BC8-B75D-BFA569FF33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981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82563" y="68263"/>
            <a:ext cx="5416550" cy="3048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235647" y="3466957"/>
            <a:ext cx="6432063" cy="5993932"/>
          </a:xfrm>
        </p:spPr>
        <p:txBody>
          <a:bodyPr/>
          <a:lstStyle/>
          <a:p>
            <a:pPr indent="457794"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Подведомственная сеть эффективна. Однако качественный анализ контингента детей с ОВЗ и инвалидностью требует развития этой сети.</a:t>
            </a:r>
          </a:p>
          <a:p>
            <a:pPr indent="457794"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последние годы появляются новые категории детей с ограниченными возможностями здоровья. В 2014 году психолого-медико-педагогическая комиссии впервые выявили 198 детей с расстройствами аутистического спектра (РАС). В 2017 году в системе образования обучается более 500 детей с РАС. </a:t>
            </a:r>
          </a:p>
          <a:p>
            <a:pPr indent="457794"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аутизм? Это общее расстройство развития, которое проявляется в возрасте до 3-х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лет.</a:t>
            </a:r>
            <a:r>
              <a:rPr lang="ru-RU" sz="14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с аутизмом избегает общения с детьми и взрослыми, не может выразить свои мысли и желания, отличается своеобразными, зачастую странными, интересами.</a:t>
            </a:r>
            <a:endPara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794"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своевременной помощи ребенку с аутизмом можно добиться многого: адаптировать его к жизни в обществе, научить справляться с собственными страхами, контролировать эмоции и многое другое. Особенно важно оказать помощь родителям ребенка с аутизмом и привлечь их в команду специалистов, работающих с ребенком.</a:t>
            </a:r>
          </a:p>
          <a:p>
            <a:pPr indent="457794" algn="just" defTabSz="686692"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2016 году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Минобрнауки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по сопровождению детей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аутизмом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457794" algn="just" defTabSz="686692"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также активно включились в эту работу и в 2017 году открыли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комплексному сопровождению детей с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аутизмом. Эту задачу мы решаем объединением усилий науки, образования и медицины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E4F18-FA4E-4399-BD24-B6DC8D67876D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652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DB571-05BB-489C-97F0-F2ABB585F4A8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552C9-810D-4B83-BEE7-DA8E1B895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899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DB571-05BB-489C-97F0-F2ABB585F4A8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552C9-810D-4B83-BEE7-DA8E1B895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283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DB571-05BB-489C-97F0-F2ABB585F4A8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552C9-810D-4B83-BEE7-DA8E1B895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372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DB571-05BB-489C-97F0-F2ABB585F4A8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552C9-810D-4B83-BEE7-DA8E1B895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6152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DB571-05BB-489C-97F0-F2ABB585F4A8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552C9-810D-4B83-BEE7-DA8E1B895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532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DB571-05BB-489C-97F0-F2ABB585F4A8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552C9-810D-4B83-BEE7-DA8E1B895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167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DB571-05BB-489C-97F0-F2ABB585F4A8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552C9-810D-4B83-BEE7-DA8E1B895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2317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DB571-05BB-489C-97F0-F2ABB585F4A8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552C9-810D-4B83-BEE7-DA8E1B895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102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DB571-05BB-489C-97F0-F2ABB585F4A8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552C9-810D-4B83-BEE7-DA8E1B895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3280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DB571-05BB-489C-97F0-F2ABB585F4A8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552C9-810D-4B83-BEE7-DA8E1B895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815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DB571-05BB-489C-97F0-F2ABB585F4A8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552C9-810D-4B83-BEE7-DA8E1B895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6345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CDB571-05BB-489C-97F0-F2ABB585F4A8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9552C9-810D-4B83-BEE7-DA8E1B895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582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41298"/>
            <a:ext cx="12169065" cy="128389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ru-RU" sz="2400" dirty="0">
              <a:solidFill>
                <a:prstClr val="white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297978" y="2987200"/>
            <a:ext cx="2856558" cy="1170278"/>
          </a:xfrm>
          <a:prstGeom prst="roundRect">
            <a:avLst/>
          </a:prstGeom>
          <a:noFill/>
          <a:ln w="254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Врач-педиатр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 rot="16200000">
            <a:off x="5341791" y="3285789"/>
            <a:ext cx="240643" cy="5731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26" name="Прямоугольник с двумя усеченными противолежащими углами 25"/>
          <p:cNvSpPr/>
          <p:nvPr/>
        </p:nvSpPr>
        <p:spPr>
          <a:xfrm>
            <a:off x="8944824" y="2319234"/>
            <a:ext cx="2928478" cy="2570416"/>
          </a:xfrm>
          <a:prstGeom prst="snip2DiagRect">
            <a:avLst/>
          </a:prstGeom>
          <a:solidFill>
            <a:schemeClr val="bg1"/>
          </a:solidFill>
          <a:ln w="25400">
            <a:solidFill>
              <a:srgbClr val="00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66CC"/>
                </a:solidFill>
              </a:rPr>
              <a:t>Сроки предоставления медицинских заключений определяет образовательная организация</a:t>
            </a:r>
            <a:endParaRPr lang="ru-RU" sz="2400" b="1" dirty="0">
              <a:solidFill>
                <a:srgbClr val="0066CC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89273" y="41298"/>
            <a:ext cx="12028986" cy="12937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667" b="1" dirty="0" smtClean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Получение медицинского заключения о принадлежности к группе здоровья</a:t>
            </a:r>
            <a:br>
              <a:rPr lang="ru-RU" sz="2667" b="1" dirty="0" smtClean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</a:br>
            <a:r>
              <a:rPr lang="ru-RU" sz="2000" b="1" i="1" dirty="0" smtClean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(во исполнение ФЗ от 13.06.2023 № 256-ФЗ «О внесении изменений в статью 7 Федерального закона «Об основах охраны здоровья граждан в РФ» и статью 41 ФЗ «Об образовании в РФ»</a:t>
            </a:r>
            <a:endParaRPr lang="ru-RU" sz="2000" b="1" i="1" dirty="0">
              <a:solidFill>
                <a:schemeClr val="bg1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315060" y="1485958"/>
            <a:ext cx="2822395" cy="1170278"/>
          </a:xfrm>
          <a:prstGeom prst="roundRect">
            <a:avLst/>
          </a:prstGeom>
          <a:noFill/>
          <a:ln w="254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Врач-педиатр общеобразовательной организации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341810" y="4499344"/>
            <a:ext cx="2818312" cy="1430675"/>
          </a:xfrm>
          <a:prstGeom prst="roundRect">
            <a:avLst/>
          </a:prstGeom>
          <a:noFill/>
          <a:ln w="254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Участковый врач педиатр/Кабинеты выдачи справок детских медицинских организаций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767328" y="2987200"/>
            <a:ext cx="2856558" cy="1170278"/>
          </a:xfrm>
          <a:prstGeom prst="roundRect">
            <a:avLst/>
          </a:prstGeom>
          <a:noFill/>
          <a:ln w="254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На приеме в поликлинике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771329" y="1489833"/>
            <a:ext cx="2856558" cy="1170278"/>
          </a:xfrm>
          <a:prstGeom prst="roundRect">
            <a:avLst/>
          </a:prstGeom>
          <a:noFill/>
          <a:ln w="254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По месту обучения в общеобразовательной организации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766547" y="4467239"/>
            <a:ext cx="2856558" cy="1462780"/>
          </a:xfrm>
          <a:prstGeom prst="roundRect">
            <a:avLst/>
          </a:prstGeom>
          <a:noFill/>
          <a:ln w="254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В медицинской организации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23" name="Стрелка вниз 22"/>
          <p:cNvSpPr/>
          <p:nvPr/>
        </p:nvSpPr>
        <p:spPr>
          <a:xfrm rot="16200000">
            <a:off x="5342705" y="1822704"/>
            <a:ext cx="223374" cy="5885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24" name="Стрелка вниз 23"/>
          <p:cNvSpPr/>
          <p:nvPr/>
        </p:nvSpPr>
        <p:spPr>
          <a:xfrm rot="16200000">
            <a:off x="5340309" y="4790216"/>
            <a:ext cx="228168" cy="5885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25" name="Прямоугольник с двумя усеченными противолежащими углами 24"/>
          <p:cNvSpPr/>
          <p:nvPr/>
        </p:nvSpPr>
        <p:spPr>
          <a:xfrm>
            <a:off x="1898894" y="6011490"/>
            <a:ext cx="6990348" cy="619332"/>
          </a:xfrm>
          <a:prstGeom prst="snip2DiagRect">
            <a:avLst/>
          </a:prstGeom>
          <a:solidFill>
            <a:schemeClr val="bg1"/>
          </a:solidFill>
          <a:ln w="25400">
            <a:solidFill>
              <a:srgbClr val="00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66CC"/>
                </a:solidFill>
              </a:rPr>
              <a:t>Возможно направление на </a:t>
            </a:r>
            <a:r>
              <a:rPr lang="ru-RU" sz="2400" b="1" dirty="0" err="1" smtClean="0">
                <a:solidFill>
                  <a:srgbClr val="0066CC"/>
                </a:solidFill>
              </a:rPr>
              <a:t>дообследование</a:t>
            </a:r>
            <a:endParaRPr lang="ru-RU" sz="2400" b="1" dirty="0">
              <a:solidFill>
                <a:srgbClr val="0066CC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3957" y="1582048"/>
            <a:ext cx="17840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/>
              <a:t>При обучении по месту жительства</a:t>
            </a:r>
            <a:endParaRPr lang="ru-RU" b="1" i="1" dirty="0"/>
          </a:p>
        </p:txBody>
      </p:sp>
      <p:sp>
        <p:nvSpPr>
          <p:cNvPr id="28" name="Стрелка вниз 27"/>
          <p:cNvSpPr/>
          <p:nvPr/>
        </p:nvSpPr>
        <p:spPr>
          <a:xfrm rot="16200000">
            <a:off x="1981264" y="1835244"/>
            <a:ext cx="205323" cy="4169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29" name="TextBox 28"/>
          <p:cNvSpPr txBox="1"/>
          <p:nvPr/>
        </p:nvSpPr>
        <p:spPr>
          <a:xfrm>
            <a:off x="89273" y="3377148"/>
            <a:ext cx="199123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C00000"/>
                </a:solidFill>
              </a:rPr>
              <a:t>В случае прикрепления к медицинской организации территориально НЕ относящейся к школе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30" name="Стрелка вниз 29"/>
          <p:cNvSpPr/>
          <p:nvPr/>
        </p:nvSpPr>
        <p:spPr>
          <a:xfrm rot="16200000">
            <a:off x="1995339" y="3791917"/>
            <a:ext cx="205323" cy="4169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32" name="Стрелка вниз 31"/>
          <p:cNvSpPr/>
          <p:nvPr/>
        </p:nvSpPr>
        <p:spPr>
          <a:xfrm rot="16200000">
            <a:off x="1992728" y="4290315"/>
            <a:ext cx="222871" cy="4574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</p:spTree>
    <p:extLst>
      <p:ext uri="{BB962C8B-B14F-4D97-AF65-F5344CB8AC3E}">
        <p14:creationId xmlns:p14="http://schemas.microsoft.com/office/powerpoint/2010/main" val="29056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255</Words>
  <Application>Microsoft Office PowerPoint</Application>
  <PresentationFormat>Широкоэкранный</PresentationFormat>
  <Paragraphs>18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Tahoma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Скарга Вероника Владимировна</dc:creator>
  <cp:lastModifiedBy>Скарга Вероника Владимировна</cp:lastModifiedBy>
  <cp:revision>9</cp:revision>
  <dcterms:created xsi:type="dcterms:W3CDTF">2023-08-28T11:05:09Z</dcterms:created>
  <dcterms:modified xsi:type="dcterms:W3CDTF">2023-08-28T12:06:37Z</dcterms:modified>
</cp:coreProperties>
</file>